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60" r:id="rId4"/>
    <p:sldId id="265" r:id="rId5"/>
    <p:sldId id="263" r:id="rId6"/>
    <p:sldId id="262" r:id="rId7"/>
    <p:sldId id="264" r:id="rId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28102296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0128954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98549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739422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809667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206543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39414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17676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691850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033445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56329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8396D1-C22A-4A74-87C3-734AAC70F137}" type="datetimeFigureOut">
              <a:rPr lang="it-IT" smtClean="0"/>
              <a:t>13/04/2020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5B0D9F-8192-489B-A278-86A90846DDA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4489969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audio" Target="../media/media2.mp3"/><Relationship Id="rId1" Type="http://schemas.microsoft.com/office/2007/relationships/media" Target="../media/media2.mp3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it.wikipedia.org/wiki/Statua_della_Libert%C3%A0" TargetMode="Externa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it-IT" dirty="0" smtClean="0">
                <a:latin typeface="Bauhaus 93" panose="04030905020B02020C02" pitchFamily="82" charset="0"/>
              </a:rPr>
              <a:t>Ciao ragazzi</a:t>
            </a:r>
            <a:endParaRPr lang="it-IT" dirty="0">
              <a:latin typeface="Bauhaus 93" panose="04030905020B02020C02" pitchFamily="82" charset="0"/>
            </a:endParaRPr>
          </a:p>
        </p:txBody>
      </p:sp>
      <p:sp>
        <p:nvSpPr>
          <p:cNvPr id="5" name="CasellaDiTesto 4"/>
          <p:cNvSpPr txBox="1"/>
          <p:nvPr/>
        </p:nvSpPr>
        <p:spPr>
          <a:xfrm>
            <a:off x="467544" y="1481379"/>
            <a:ext cx="5328592" cy="27699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4000" dirty="0" smtClean="0">
              <a:latin typeface="Berlin Sans FB Demi" panose="020E0802020502020306" pitchFamily="34" charset="0"/>
            </a:endParaRPr>
          </a:p>
          <a:p>
            <a:r>
              <a:rPr lang="it-IT" sz="4000" dirty="0" smtClean="0">
                <a:latin typeface="Berlin Sans FB Demi" panose="020E0802020502020306" pitchFamily="34" charset="0"/>
              </a:rPr>
              <a:t>Oggi </a:t>
            </a:r>
            <a:r>
              <a:rPr lang="it-IT" sz="4000" dirty="0" smtClean="0">
                <a:latin typeface="Berlin Sans FB Demi" panose="020E0802020502020306" pitchFamily="34" charset="0"/>
              </a:rPr>
              <a:t>parleremo del testo argomentativo.</a:t>
            </a:r>
          </a:p>
          <a:p>
            <a:endParaRPr lang="it-IT" sz="5400" dirty="0">
              <a:latin typeface="Bauhaus 93" panose="04030905020B02020C02" pitchFamily="82" charset="0"/>
            </a:endParaRPr>
          </a:p>
        </p:txBody>
      </p:sp>
      <p:sp>
        <p:nvSpPr>
          <p:cNvPr id="6" name="CasellaDiTesto 5"/>
          <p:cNvSpPr txBox="1"/>
          <p:nvPr/>
        </p:nvSpPr>
        <p:spPr>
          <a:xfrm>
            <a:off x="467544" y="3844410"/>
            <a:ext cx="460217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400" dirty="0" smtClean="0">
                <a:latin typeface="Berlin Sans FB Demi" panose="020E0802020502020306" pitchFamily="34" charset="0"/>
              </a:rPr>
              <a:t>Sfogli</a:t>
            </a:r>
            <a:r>
              <a:rPr lang="it-IT" sz="2400" dirty="0" smtClean="0">
                <a:latin typeface="Berlin Sans FB Demi" panose="020E0802020502020306" pitchFamily="34" charset="0"/>
              </a:rPr>
              <a:t>ate </a:t>
            </a:r>
            <a:r>
              <a:rPr lang="it-IT" sz="2400" dirty="0" smtClean="0">
                <a:latin typeface="Berlin Sans FB Demi" panose="020E0802020502020306" pitchFamily="34" charset="0"/>
              </a:rPr>
              <a:t>le slide, ascoltate </a:t>
            </a:r>
          </a:p>
          <a:p>
            <a:r>
              <a:rPr lang="it-IT" sz="2400" dirty="0" smtClean="0">
                <a:latin typeface="Berlin Sans FB Demi" panose="020E0802020502020306" pitchFamily="34" charset="0"/>
              </a:rPr>
              <a:t>l’audio-spiegazione e guardate lo spezzone del film.</a:t>
            </a:r>
            <a:endParaRPr lang="it-IT" sz="2400" dirty="0">
              <a:latin typeface="Berlin Sans FB Demi" panose="020E0802020502020306" pitchFamily="34" charset="0"/>
            </a:endParaRPr>
          </a:p>
        </p:txBody>
      </p:sp>
      <p:pic>
        <p:nvPicPr>
          <p:cNvPr id="1026" name="Picture 2" descr="G:\20190809_104839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6276" y="0"/>
            <a:ext cx="2647724" cy="68703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50357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>
                <a:latin typeface="Berlin Sans FB Demi" panose="020E0802020502020306" pitchFamily="34" charset="0"/>
              </a:rPr>
              <a:t>Il testo argomentativo</a:t>
            </a:r>
            <a:endParaRPr lang="it-IT" sz="3200" dirty="0">
              <a:latin typeface="Berlin Sans FB Demi" panose="020E0802020502020306" pitchFamily="34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it-IT" dirty="0" smtClean="0">
                <a:latin typeface="Broadway" panose="04040905080B02020502" pitchFamily="82" charset="0"/>
              </a:rPr>
              <a:t>Il testo argomentativo ha lo scopo di esporre l’opinione dell’autore su un certo argomento, di interesse collettivo.</a:t>
            </a:r>
          </a:p>
          <a:p>
            <a:pPr marL="0" indent="0">
              <a:buNone/>
            </a:pPr>
            <a:endParaRPr lang="it-IT" dirty="0" smtClean="0">
              <a:latin typeface="Broadway" panose="04040905080B02020502" pitchFamily="82" charset="0"/>
            </a:endParaRPr>
          </a:p>
          <a:p>
            <a:r>
              <a:rPr lang="it-IT" dirty="0" smtClean="0">
                <a:latin typeface="Broadway" panose="04040905080B02020502" pitchFamily="82" charset="0"/>
              </a:rPr>
              <a:t>Il testo argomentativo consta di: </a:t>
            </a:r>
          </a:p>
          <a:p>
            <a:pPr marL="0" indent="0">
              <a:buNone/>
            </a:pPr>
            <a:endParaRPr lang="it-IT" dirty="0">
              <a:latin typeface="Broadway" panose="04040905080B02020502" pitchFamily="82" charset="0"/>
            </a:endParaRPr>
          </a:p>
          <a:p>
            <a:r>
              <a:rPr lang="it-IT" dirty="0" smtClean="0">
                <a:latin typeface="Broadway" panose="04040905080B02020502" pitchFamily="82" charset="0"/>
              </a:rPr>
              <a:t>una </a:t>
            </a:r>
            <a:r>
              <a:rPr lang="it-IT" b="1" i="1" u="sng" dirty="0" smtClean="0">
                <a:solidFill>
                  <a:schemeClr val="tx2"/>
                </a:solidFill>
                <a:latin typeface="Broadway" panose="04040905080B02020502" pitchFamily="82" charset="0"/>
              </a:rPr>
              <a:t>presentazione</a:t>
            </a:r>
            <a:r>
              <a:rPr lang="it-IT" dirty="0" smtClean="0">
                <a:latin typeface="Broadway" panose="04040905080B02020502" pitchFamily="82" charset="0"/>
              </a:rPr>
              <a:t>  generale del tema di cui si parla;</a:t>
            </a:r>
          </a:p>
          <a:p>
            <a:endParaRPr lang="it-IT" dirty="0" smtClean="0">
              <a:latin typeface="Broadway" panose="04040905080B02020502" pitchFamily="82" charset="0"/>
            </a:endParaRPr>
          </a:p>
          <a:p>
            <a:r>
              <a:rPr lang="it-IT" dirty="0">
                <a:latin typeface="Broadway" panose="04040905080B02020502" pitchFamily="82" charset="0"/>
              </a:rPr>
              <a:t>l</a:t>
            </a:r>
            <a:r>
              <a:rPr lang="it-IT" dirty="0" smtClean="0">
                <a:latin typeface="Broadway" panose="04040905080B02020502" pitchFamily="82" charset="0"/>
              </a:rPr>
              <a:t>’enunciazione della </a:t>
            </a:r>
            <a:r>
              <a:rPr lang="it-IT" i="1" u="sng" dirty="0" smtClean="0">
                <a:solidFill>
                  <a:schemeClr val="tx2"/>
                </a:solidFill>
                <a:latin typeface="Broadway" panose="04040905080B02020502" pitchFamily="82" charset="0"/>
              </a:rPr>
              <a:t>tesi</a:t>
            </a:r>
            <a:r>
              <a:rPr lang="it-IT" dirty="0" smtClean="0">
                <a:latin typeface="Broadway" panose="04040905080B02020502" pitchFamily="82" charset="0"/>
              </a:rPr>
              <a:t>, cioè dell’opinione sostenuta;</a:t>
            </a:r>
          </a:p>
          <a:p>
            <a:endParaRPr lang="it-IT" dirty="0" smtClean="0">
              <a:latin typeface="Broadway" panose="04040905080B02020502" pitchFamily="82" charset="0"/>
            </a:endParaRPr>
          </a:p>
          <a:p>
            <a:r>
              <a:rPr lang="it-IT" dirty="0">
                <a:latin typeface="Broadway" panose="04040905080B02020502" pitchFamily="82" charset="0"/>
              </a:rPr>
              <a:t>l</a:t>
            </a:r>
            <a:r>
              <a:rPr lang="it-IT" dirty="0" smtClean="0">
                <a:latin typeface="Broadway" panose="04040905080B02020502" pitchFamily="82" charset="0"/>
              </a:rPr>
              <a:t>’esposizione di uno o più </a:t>
            </a:r>
            <a:r>
              <a:rPr lang="it-IT" i="1" u="sng" dirty="0" smtClean="0">
                <a:solidFill>
                  <a:schemeClr val="tx2"/>
                </a:solidFill>
                <a:latin typeface="Broadway" panose="04040905080B02020502" pitchFamily="82" charset="0"/>
              </a:rPr>
              <a:t>argomenti </a:t>
            </a:r>
            <a:r>
              <a:rPr lang="it-IT" dirty="0" smtClean="0">
                <a:solidFill>
                  <a:schemeClr val="tx2"/>
                </a:solidFill>
                <a:latin typeface="Broadway" panose="04040905080B02020502" pitchFamily="82" charset="0"/>
              </a:rPr>
              <a:t> </a:t>
            </a:r>
            <a:r>
              <a:rPr lang="it-IT" dirty="0" smtClean="0">
                <a:latin typeface="Broadway" panose="04040905080B02020502" pitchFamily="82" charset="0"/>
              </a:rPr>
              <a:t>a sostegno della tesi;</a:t>
            </a:r>
          </a:p>
          <a:p>
            <a:endParaRPr lang="it-IT" dirty="0" smtClean="0">
              <a:latin typeface="Broadway" panose="04040905080B02020502" pitchFamily="82" charset="0"/>
            </a:endParaRPr>
          </a:p>
          <a:p>
            <a:r>
              <a:rPr lang="it-IT" dirty="0">
                <a:latin typeface="Broadway" panose="04040905080B02020502" pitchFamily="82" charset="0"/>
              </a:rPr>
              <a:t>l</a:t>
            </a:r>
            <a:r>
              <a:rPr lang="it-IT" dirty="0" smtClean="0">
                <a:latin typeface="Broadway" panose="04040905080B02020502" pitchFamily="82" charset="0"/>
              </a:rPr>
              <a:t>a spiegazione di una </a:t>
            </a:r>
            <a:r>
              <a:rPr lang="it-IT" i="1" u="sng" dirty="0" smtClean="0">
                <a:solidFill>
                  <a:schemeClr val="tx2"/>
                </a:solidFill>
                <a:latin typeface="Broadway" panose="04040905080B02020502" pitchFamily="82" charset="0"/>
              </a:rPr>
              <a:t>antitesi</a:t>
            </a:r>
            <a:r>
              <a:rPr lang="it-IT" dirty="0" smtClean="0">
                <a:latin typeface="Broadway" panose="04040905080B02020502" pitchFamily="82" charset="0"/>
              </a:rPr>
              <a:t>, ossia di opinioni o argomenti contrari alla tesi;</a:t>
            </a:r>
          </a:p>
          <a:p>
            <a:endParaRPr lang="it-IT" dirty="0" smtClean="0">
              <a:latin typeface="Broadway" panose="04040905080B02020502" pitchFamily="82" charset="0"/>
            </a:endParaRPr>
          </a:p>
          <a:p>
            <a:r>
              <a:rPr lang="it-IT" dirty="0">
                <a:latin typeface="Broadway" panose="04040905080B02020502" pitchFamily="82" charset="0"/>
              </a:rPr>
              <a:t>l</a:t>
            </a:r>
            <a:r>
              <a:rPr lang="it-IT" dirty="0" smtClean="0">
                <a:latin typeface="Broadway" panose="04040905080B02020502" pitchFamily="82" charset="0"/>
              </a:rPr>
              <a:t>a critica dell’antitesi e la </a:t>
            </a:r>
            <a:r>
              <a:rPr lang="it-IT" i="1" u="sng" dirty="0" smtClean="0">
                <a:solidFill>
                  <a:schemeClr val="tx2"/>
                </a:solidFill>
                <a:latin typeface="Broadway" panose="04040905080B02020502" pitchFamily="82" charset="0"/>
              </a:rPr>
              <a:t>conclusione</a:t>
            </a:r>
            <a:r>
              <a:rPr lang="it-IT" dirty="0" smtClean="0">
                <a:latin typeface="Broadway" panose="04040905080B02020502" pitchFamily="82" charset="0"/>
              </a:rPr>
              <a:t>, valutati pro e contro, a cui perviene l’autore.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it-IT" sz="4000" dirty="0" smtClean="0">
              <a:latin typeface="Berlin Sans FB Demi" panose="020E0802020502020306" pitchFamily="34" charset="0"/>
            </a:endParaRPr>
          </a:p>
          <a:p>
            <a:endParaRPr lang="it-IT" sz="1200" dirty="0">
              <a:latin typeface="Berlin Sans FB Demi" panose="020E0802020502020306" pitchFamily="34" charset="0"/>
            </a:endParaRPr>
          </a:p>
          <a:p>
            <a:endParaRPr lang="it-IT" sz="4000" dirty="0" smtClean="0">
              <a:latin typeface="Berlin Sans FB Demi" panose="020E0802020502020306" pitchFamily="34" charset="0"/>
            </a:endParaRPr>
          </a:p>
          <a:p>
            <a:r>
              <a:rPr lang="it-IT" sz="4000" dirty="0" smtClean="0">
                <a:latin typeface="Berlin Sans FB Demi" panose="020E0802020502020306" pitchFamily="34" charset="0"/>
              </a:rPr>
              <a:t>Che cos’è e com’è strutturato.</a:t>
            </a:r>
            <a:endParaRPr lang="it-IT" sz="4000" dirty="0">
              <a:latin typeface="Berlin Sans FB Demi" panose="020E0802020502020306" pitchFamily="34" charset="0"/>
            </a:endParaRPr>
          </a:p>
        </p:txBody>
      </p:sp>
      <p:pic>
        <p:nvPicPr>
          <p:cNvPr id="5" name="200413_001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30414" y="1700808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47489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36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z="2800" dirty="0" smtClean="0">
                <a:latin typeface="Bauhaus 93" panose="04030905020B02020C02" pitchFamily="82" charset="0"/>
              </a:rPr>
              <a:t>Il testo argomentativo</a:t>
            </a:r>
            <a:endParaRPr lang="it-IT" sz="2800" dirty="0">
              <a:latin typeface="Bauhaus 93" panose="04030905020B02020C02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dirty="0" smtClean="0">
                <a:latin typeface="Broadway" panose="04040905080B02020502" pitchFamily="82" charset="0"/>
              </a:rPr>
              <a:t>Il linguaggio adottato dagli autori di testi argomentativi può essere:</a:t>
            </a:r>
          </a:p>
          <a:p>
            <a:r>
              <a:rPr lang="it-IT" dirty="0" smtClean="0">
                <a:latin typeface="Broadway" panose="04040905080B02020502" pitchFamily="82" charset="0"/>
              </a:rPr>
              <a:t>Complesso</a:t>
            </a:r>
          </a:p>
          <a:p>
            <a:r>
              <a:rPr lang="it-IT" dirty="0" smtClean="0">
                <a:latin typeface="Broadway" panose="04040905080B02020502" pitchFamily="82" charset="0"/>
              </a:rPr>
              <a:t>Ricco di connettivi (cioè parole per indicare i rapporti di causa ed effetto, per collegare frasi). Ad esempio: ma, però, tuttavia, perciò, innanzitutto, prima, ora, quindi, mentre, poi, perché, infatti, dunque, in realtà…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endParaRPr lang="it-IT" sz="4000" dirty="0" smtClean="0">
              <a:latin typeface="Bauhaus 93" panose="04030905020B02020C02" pitchFamily="82" charset="0"/>
            </a:endParaRPr>
          </a:p>
          <a:p>
            <a:endParaRPr lang="it-IT" sz="4000" dirty="0">
              <a:latin typeface="Bauhaus 93" panose="04030905020B02020C02" pitchFamily="82" charset="0"/>
            </a:endParaRPr>
          </a:p>
          <a:p>
            <a:r>
              <a:rPr lang="it-IT" sz="4000" dirty="0" smtClean="0">
                <a:latin typeface="Bauhaus 93" panose="04030905020B02020C02" pitchFamily="82" charset="0"/>
              </a:rPr>
              <a:t>Quale linguaggio adotta?</a:t>
            </a:r>
            <a:endParaRPr lang="it-IT" sz="4000" dirty="0">
              <a:latin typeface="Bauhaus 93" panose="04030905020B02020C02" pitchFamily="82" charset="0"/>
            </a:endParaRPr>
          </a:p>
          <a:p>
            <a:endParaRPr lang="it-IT" sz="4000" dirty="0">
              <a:latin typeface="Bauhaus 93" panose="04030905020B02020C02" pitchFamily="82" charset="0"/>
            </a:endParaRPr>
          </a:p>
        </p:txBody>
      </p:sp>
      <p:pic>
        <p:nvPicPr>
          <p:cNvPr id="5" name="200411_002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/>
          <a:stretch>
            <a:fillRect/>
          </a:stretch>
        </p:blipFill>
        <p:spPr>
          <a:xfrm>
            <a:off x="1547664" y="1556792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5485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03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 vol="8000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it-IT" sz="3200" dirty="0" smtClean="0">
                <a:latin typeface="Bauhaus 93" panose="04030905020B02020C02" pitchFamily="82" charset="0"/>
              </a:rPr>
              <a:t>Il testo argomentativo al cinema</a:t>
            </a:r>
            <a:endParaRPr lang="it-IT" sz="3200" dirty="0">
              <a:latin typeface="Bauhaus 93" panose="04030905020B02020C02" pitchFamily="82" charset="0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 algn="ctr">
              <a:buNone/>
            </a:pPr>
            <a:r>
              <a:rPr lang="it-IT" dirty="0" smtClean="0"/>
              <a:t>Trama </a:t>
            </a:r>
          </a:p>
          <a:p>
            <a:r>
              <a:rPr lang="it-IT" dirty="0" smtClean="0"/>
              <a:t>Alex</a:t>
            </a:r>
            <a:r>
              <a:rPr lang="it-IT" dirty="0"/>
              <a:t>, </a:t>
            </a:r>
            <a:r>
              <a:rPr lang="it-IT" dirty="0" smtClean="0"/>
              <a:t>un leone, dopo </a:t>
            </a:r>
            <a:r>
              <a:rPr lang="it-IT" dirty="0"/>
              <a:t>aver saputo tramite re Julien e Maurice di essere in Madagascar in mezzo alla </a:t>
            </a:r>
            <a:r>
              <a:rPr lang="it-IT" b="1" dirty="0"/>
              <a:t>natura</a:t>
            </a:r>
            <a:r>
              <a:rPr lang="it-IT" dirty="0"/>
              <a:t>, a differenza di </a:t>
            </a:r>
            <a:r>
              <a:rPr lang="it-IT" dirty="0" smtClean="0"/>
              <a:t>Marty, una zebra, </a:t>
            </a:r>
            <a:r>
              <a:rPr lang="it-IT" dirty="0"/>
              <a:t>che ha finalmente realizzato il suo desiderio, è disperato e tenta di tornare a </a:t>
            </a:r>
            <a:r>
              <a:rPr lang="it-IT" b="1" dirty="0"/>
              <a:t>New York</a:t>
            </a:r>
            <a:r>
              <a:rPr lang="it-IT" dirty="0"/>
              <a:t>. Tra i due si scatena inevitabilmente un'accesa diatriba</a:t>
            </a:r>
            <a:r>
              <a:rPr lang="it-IT" dirty="0" smtClean="0"/>
              <a:t>. Città o natura selvaggia?</a:t>
            </a:r>
          </a:p>
          <a:p>
            <a:r>
              <a:rPr lang="it-IT" dirty="0" smtClean="0"/>
              <a:t>Il </a:t>
            </a:r>
            <a:r>
              <a:rPr lang="it-IT" dirty="0"/>
              <a:t>leone decide quindi di dividere la spiaggia in due parti: quella di Marty, chiamata "la parte selvaggia", e la sua, di Gloria e di </a:t>
            </a:r>
            <a:r>
              <a:rPr lang="it-IT" dirty="0" err="1"/>
              <a:t>Melman</a:t>
            </a:r>
            <a:r>
              <a:rPr lang="it-IT" dirty="0"/>
              <a:t> chiamata "la parte civilizzata". Mentre Marty si diverte e usa le sue abilità per costruire una capanna di foglie, Alex, Gloria e </a:t>
            </a:r>
            <a:r>
              <a:rPr lang="it-IT" dirty="0" err="1"/>
              <a:t>Melman</a:t>
            </a:r>
            <a:r>
              <a:rPr lang="it-IT" dirty="0"/>
              <a:t> lavorano ad un piano geniale del felino: dopo ore di lavoro, di notte, Alex crea una gigantesca </a:t>
            </a:r>
            <a:r>
              <a:rPr lang="it-IT" dirty="0">
                <a:hlinkClick r:id="rId2" tooltip="Statua della Libertà"/>
              </a:rPr>
              <a:t>Statua della Libertà</a:t>
            </a:r>
            <a:r>
              <a:rPr lang="it-IT" dirty="0"/>
              <a:t>, fatta con legno e paglia ed intende usarne la fiaccola come fuoco di segnalazione per attirare l'attenzione di qualche elicottero. 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lnSpcReduction="10000"/>
          </a:bodyPr>
          <a:lstStyle/>
          <a:p>
            <a:endParaRPr lang="it-IT" sz="3600" dirty="0" smtClean="0">
              <a:latin typeface="Bauhaus 93" panose="04030905020B02020C02" pitchFamily="82" charset="0"/>
            </a:endParaRPr>
          </a:p>
          <a:p>
            <a:r>
              <a:rPr lang="it-IT" sz="3600" dirty="0" smtClean="0">
                <a:latin typeface="Bauhaus 93" panose="04030905020B02020C02" pitchFamily="82" charset="0"/>
              </a:rPr>
              <a:t>Esercizio visivo.</a:t>
            </a:r>
            <a:endParaRPr lang="it-IT" sz="3600" dirty="0">
              <a:latin typeface="Bauhaus 93" panose="04030905020B02020C02" pitchFamily="82" charset="0"/>
            </a:endParaRPr>
          </a:p>
          <a:p>
            <a:r>
              <a:rPr lang="it-IT" sz="3600" dirty="0" smtClean="0">
                <a:latin typeface="Bauhaus 93" panose="04030905020B02020C02" pitchFamily="82" charset="0"/>
              </a:rPr>
              <a:t>Guardate lo spezzone del film Madagascar su </a:t>
            </a:r>
            <a:r>
              <a:rPr lang="it-IT" sz="3600" dirty="0" err="1" smtClean="0">
                <a:latin typeface="Bauhaus 93" panose="04030905020B02020C02" pitchFamily="82" charset="0"/>
              </a:rPr>
              <a:t>Edmodo</a:t>
            </a:r>
            <a:endParaRPr lang="it-IT" sz="3600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3315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err="1" smtClean="0"/>
              <a:t>Bansky</a:t>
            </a:r>
            <a:r>
              <a:rPr lang="it-IT" dirty="0" smtClean="0"/>
              <a:t>: il testo argomentativo nell’arte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algn="just"/>
            <a:r>
              <a:rPr lang="it-IT" dirty="0" smtClean="0"/>
              <a:t>Nelle successive slide puoi vedere delle opere dell’artista di strada inglese </a:t>
            </a:r>
            <a:r>
              <a:rPr lang="it-IT" dirty="0" err="1" smtClean="0"/>
              <a:t>Bansky</a:t>
            </a:r>
            <a:r>
              <a:rPr lang="it-IT" dirty="0" smtClean="0"/>
              <a:t>. È un esempio di come anche l’arte possa sostenere a suo modo delle tesi, delle idee. Osserva attentamente </a:t>
            </a:r>
            <a:r>
              <a:rPr lang="it-IT" u="sng" dirty="0" smtClean="0"/>
              <a:t>la prima</a:t>
            </a:r>
            <a:r>
              <a:rPr lang="it-IT" dirty="0" smtClean="0"/>
              <a:t>, pensa a tutti coloro che protestano per qualche ragione in strada, provocando, alle volte, incidenti, rompendo vetrine e automobili, ferendo agenti delle forze dell’ordine, lanciando bottiglie incendiarie, sassi o altro, e prova a rispondere alle seguenti domande:</a:t>
            </a:r>
          </a:p>
          <a:p>
            <a:pPr algn="just"/>
            <a:r>
              <a:rPr lang="it-IT" dirty="0" smtClean="0"/>
              <a:t>Che cosa ti sembra voler dire quest’opera?</a:t>
            </a:r>
          </a:p>
          <a:p>
            <a:pPr algn="just"/>
            <a:r>
              <a:rPr lang="it-IT" dirty="0" smtClean="0"/>
              <a:t>Quale tesi, secondo te, vuole sostenere?</a:t>
            </a:r>
          </a:p>
          <a:p>
            <a:pPr marL="0" indent="0">
              <a:buNone/>
            </a:pPr>
            <a:endParaRPr lang="it-IT" dirty="0" smtClean="0"/>
          </a:p>
          <a:p>
            <a:pPr marL="0" indent="0">
              <a:buNone/>
            </a:pP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41564053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9" y="980728"/>
            <a:ext cx="9109541" cy="5354620"/>
          </a:xfrm>
          <a:prstGeom prst="rect">
            <a:avLst/>
          </a:prstGeom>
        </p:spPr>
      </p:pic>
      <p:sp>
        <p:nvSpPr>
          <p:cNvPr id="2" name="CasellaDiTesto 1"/>
          <p:cNvSpPr txBox="1"/>
          <p:nvPr/>
        </p:nvSpPr>
        <p:spPr>
          <a:xfrm>
            <a:off x="2987824" y="0"/>
            <a:ext cx="38164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dirty="0" smtClean="0">
                <a:latin typeface="Bauhaus 93" panose="04030905020B02020C02" pitchFamily="82" charset="0"/>
              </a:rPr>
              <a:t>Opera da interpretare</a:t>
            </a:r>
            <a:endParaRPr lang="it-IT" sz="2800" dirty="0"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08887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it-IT" sz="2400" dirty="0" smtClean="0"/>
              <a:t>Questa la dedico a tutti voi, in questo momento di smarrimento.</a:t>
            </a:r>
            <a:br>
              <a:rPr lang="it-IT" sz="2400" dirty="0" smtClean="0"/>
            </a:br>
            <a:r>
              <a:rPr lang="it-IT" sz="2400" dirty="0" smtClean="0"/>
              <a:t>Una </a:t>
            </a:r>
            <a:r>
              <a:rPr lang="it-IT" sz="2400" dirty="0"/>
              <a:t>bambina che lascia andare un palloncino a forma di cuore: la bambina col pallone rappresenta una delle opere più popolari di </a:t>
            </a:r>
            <a:r>
              <a:rPr lang="it-IT" sz="2400" dirty="0" err="1"/>
              <a:t>Banksy</a:t>
            </a:r>
            <a:r>
              <a:rPr lang="it-IT" sz="2400" dirty="0"/>
              <a:t>. Accanto, c’era la famosa iscrizione </a:t>
            </a:r>
            <a:r>
              <a:rPr lang="it-IT" sz="2400" dirty="0" smtClean="0"/>
              <a:t/>
            </a:r>
            <a:br>
              <a:rPr lang="it-IT" sz="2400" dirty="0" smtClean="0"/>
            </a:br>
            <a:r>
              <a:rPr lang="it-IT" sz="2400" dirty="0" smtClean="0"/>
              <a:t>“</a:t>
            </a:r>
            <a:r>
              <a:rPr lang="it-IT" sz="2400" dirty="0" err="1"/>
              <a:t>There</a:t>
            </a:r>
            <a:r>
              <a:rPr lang="it-IT" sz="2400" dirty="0"/>
              <a:t> </a:t>
            </a:r>
            <a:r>
              <a:rPr lang="it-IT" sz="2400" dirty="0" err="1"/>
              <a:t>is</a:t>
            </a:r>
            <a:r>
              <a:rPr lang="it-IT" sz="2400" dirty="0"/>
              <a:t> </a:t>
            </a:r>
            <a:r>
              <a:rPr lang="it-IT" sz="2400" dirty="0" err="1"/>
              <a:t>always</a:t>
            </a:r>
            <a:r>
              <a:rPr lang="it-IT" sz="2400" dirty="0"/>
              <a:t> </a:t>
            </a:r>
            <a:r>
              <a:rPr lang="it-IT" sz="2400" dirty="0" err="1"/>
              <a:t>hope</a:t>
            </a:r>
            <a:r>
              <a:rPr lang="it-IT" sz="2400" dirty="0"/>
              <a:t>” </a:t>
            </a:r>
            <a:r>
              <a:rPr lang="it-IT" sz="2400" dirty="0" smtClean="0"/>
              <a:t>(C’è </a:t>
            </a:r>
            <a:r>
              <a:rPr lang="it-IT" sz="2400" dirty="0"/>
              <a:t>sempre speranza). </a:t>
            </a:r>
          </a:p>
        </p:txBody>
      </p:sp>
      <p:pic>
        <p:nvPicPr>
          <p:cNvPr id="4" name="Segnaposto contenuto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844824"/>
            <a:ext cx="6793355" cy="4525963"/>
          </a:xfrm>
        </p:spPr>
      </p:pic>
    </p:spTree>
    <p:extLst>
      <p:ext uri="{BB962C8B-B14F-4D97-AF65-F5344CB8AC3E}">
        <p14:creationId xmlns:p14="http://schemas.microsoft.com/office/powerpoint/2010/main" val="3134925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</TotalTime>
  <Words>464</Words>
  <Application>Microsoft Office PowerPoint</Application>
  <PresentationFormat>Presentazione su schermo (4:3)</PresentationFormat>
  <Paragraphs>43</Paragraphs>
  <Slides>7</Slides>
  <Notes>0</Notes>
  <HiddenSlides>0</HiddenSlides>
  <MMClips>2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7</vt:i4>
      </vt:variant>
    </vt:vector>
  </HeadingPairs>
  <TitlesOfParts>
    <vt:vector size="8" baseType="lpstr">
      <vt:lpstr>Tema di Office</vt:lpstr>
      <vt:lpstr>Ciao ragazzi</vt:lpstr>
      <vt:lpstr>Il testo argomentativo</vt:lpstr>
      <vt:lpstr>Il testo argomentativo</vt:lpstr>
      <vt:lpstr>Il testo argomentativo al cinema</vt:lpstr>
      <vt:lpstr>Bansky: il testo argomentativo nell’arte</vt:lpstr>
      <vt:lpstr>Presentazione standard di PowerPoint</vt:lpstr>
      <vt:lpstr>Questa la dedico a tutti voi, in questo momento di smarrimento. Una bambina che lascia andare un palloncino a forma di cuore: la bambina col pallone rappresenta una delle opere più popolari di Banksy. Accanto, c’era la famosa iscrizione  “There is always hope” (C’è sempre speranza). 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Ciao ragazzi</dc:title>
  <dc:creator>Riccardopas</dc:creator>
  <cp:lastModifiedBy>Riccardopas</cp:lastModifiedBy>
  <cp:revision>35</cp:revision>
  <dcterms:created xsi:type="dcterms:W3CDTF">2020-04-04T08:07:48Z</dcterms:created>
  <dcterms:modified xsi:type="dcterms:W3CDTF">2020-04-13T15:24:53Z</dcterms:modified>
</cp:coreProperties>
</file>